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350" y="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64042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integracio/atstudia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clusio.upc.edu/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https://inclusio.upc.edu/ca/docencia/recursos-dinformaci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ficina.inclusio@upc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clusio.upc.edu/ca/accessibilitat-upc/mapathon-dinclusi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nclusio.upc.edu/ca/accessibilitat-upc/inscripcio-ii-mapath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clusio.upc.edu/ca/projectes-innovacio/radio-inclusio-les-cor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84825" y="171725"/>
            <a:ext cx="8520600" cy="146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 sz="3600" b="1"/>
              <a:t>Reunió RIC - 5 març 2018</a:t>
            </a:r>
            <a:endParaRPr sz="36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84825" y="43509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>
                <a:solidFill>
                  <a:schemeClr val="dk1"/>
                </a:solidFill>
              </a:rPr>
              <a:t>5 març 2018 - Sala Biblioteca Rectorat</a:t>
            </a:r>
            <a:endParaRPr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2275" y="1036350"/>
            <a:ext cx="3604200" cy="314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7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 sz="3000"/>
              <a:t>Protocol de malalties de llarga durada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589425"/>
            <a:ext cx="8520600" cy="42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1400" b="1"/>
              <a:t>Dubtes:</a:t>
            </a:r>
            <a:endParaRPr sz="1400" b="1"/>
          </a:p>
          <a:p>
            <a:pPr marL="457200" lvl="0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 sz="1400" b="1">
                <a:solidFill>
                  <a:srgbClr val="000000"/>
                </a:solidFill>
              </a:rPr>
              <a:t>Moment d’inici</a:t>
            </a:r>
            <a:r>
              <a:rPr lang="ca" sz="1400">
                <a:solidFill>
                  <a:srgbClr val="000000"/>
                </a:solidFill>
              </a:rPr>
              <a:t>: 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Opció 1) Quant hi hagi un cas i després ja s’aprovarà el protocol. 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Opció 2) fins que no s’aprovi el protocol no s’iniciarà. </a:t>
            </a:r>
            <a:endParaRPr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 sz="1400" b="1">
                <a:solidFill>
                  <a:srgbClr val="000000"/>
                </a:solidFill>
              </a:rPr>
              <a:t>Definir </a:t>
            </a:r>
            <a:r>
              <a:rPr lang="ca" sz="1400">
                <a:solidFill>
                  <a:srgbClr val="000000"/>
                </a:solidFill>
              </a:rPr>
              <a:t>malaltia de llarga durada /malaltia crònica/sobrevinguda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 sz="1400" b="1">
                <a:solidFill>
                  <a:srgbClr val="000000"/>
                </a:solidFill>
              </a:rPr>
              <a:t>Conveni </a:t>
            </a:r>
            <a:r>
              <a:rPr lang="ca" sz="1400">
                <a:solidFill>
                  <a:srgbClr val="000000"/>
                </a:solidFill>
              </a:rPr>
              <a:t>amb l’Hospital Clínic igual que UB: és necessari? </a:t>
            </a:r>
            <a:r>
              <a:rPr lang="ca" sz="1400" u="sng">
                <a:solidFill>
                  <a:schemeClr val="hlink"/>
                </a:solidFill>
                <a:hlinkClick r:id="rId3"/>
              </a:rPr>
              <a:t>(Projecte STUDIA</a:t>
            </a:r>
            <a:r>
              <a:rPr lang="ca" sz="1400">
                <a:solidFill>
                  <a:srgbClr val="000000"/>
                </a:solidFill>
              </a:rPr>
              <a:t> UB)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 sz="1400" b="1">
                <a:solidFill>
                  <a:srgbClr val="000000"/>
                </a:solidFill>
              </a:rPr>
              <a:t>Adaptacions d’activitats avaluables</a:t>
            </a:r>
            <a:r>
              <a:rPr lang="ca" sz="1400">
                <a:solidFill>
                  <a:srgbClr val="000000"/>
                </a:solidFill>
              </a:rPr>
              <a:t>:  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Adaptació del model d’examen (exàmens, exercicis)</a:t>
            </a:r>
            <a:endParaRPr>
              <a:solidFill>
                <a:srgbClr val="000000"/>
              </a:solidFill>
            </a:endParaRPr>
          </a:p>
          <a:p>
            <a:pPr marL="914400" lvl="1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Exempció d’assistència obligatòria a classe o a pràctiques d’una assignatura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Canvi en la puntuació d’assistència obligatòria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Exempció de sortides (ex. visites de camp) obligatòries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Us extensiu del campus virtul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Canvi de condicions d’entrega d’activitats avaluables 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Canvi de dates i/o lloc de les avaluacions  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Exàmens a distància (aquí un professor s’ha de traslladar a l’hospital) 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a">
                <a:solidFill>
                  <a:srgbClr val="000000"/>
                </a:solidFill>
              </a:rPr>
              <a:t>Canvi dates de presentació TFG i TFM</a:t>
            </a:r>
            <a:endParaRPr>
              <a:solidFill>
                <a:srgbClr val="000000"/>
              </a:solidFill>
            </a:endParaRPr>
          </a:p>
          <a:p>
            <a:pPr marL="457200" lvl="0" indent="-228600" algn="just" rtl="0">
              <a:spcBef>
                <a:spcPts val="16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12625" y="82600"/>
            <a:ext cx="8898000" cy="9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3.b. Oferta als centres d’accions de sensibilització sobre inclusió per a estudiants universitaris</a:t>
            </a: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15050"/>
            <a:ext cx="8520600" cy="3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 b="1"/>
              <a:t>Objectiu:</a:t>
            </a:r>
            <a:r>
              <a:rPr lang="ca"/>
              <a:t> promoure la sensibilitat i empatia vers les persones amb discapacitat.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(UPC SENSIBLE) 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b="1"/>
              <a:t>Actuacions: </a:t>
            </a:r>
            <a:endParaRPr b="1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Catàleg d’ofertes formatives anuals per als centres: a proposta/demanda dels centres, entitats, GIC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Difusió de les accions formatives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Proposar formació als estudiants dels centres docents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Exemples: Acció de sensibilització en sobre baixa visió (Associació “Mon a prop”), Sessió sobre ansietat, depressió, trastorn psicotic, trastorn alimentari, etc. (Espai Jove Les Corts)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…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ca" sz="3000" b="1"/>
              <a:t>GRÀCIES</a:t>
            </a:r>
            <a:endParaRPr sz="3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1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Reunió RIC - 5 març 2018: Ordre del dia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626975"/>
            <a:ext cx="8520600" cy="45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1. Presentació de Vicerrectora de Docència i Estudiantat, Nuria Garrido.</a:t>
            </a:r>
            <a:endParaRPr/>
          </a:p>
          <a:p>
            <a:pPr marL="0" lvl="0" indent="-228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    2. Punts informatius:</a:t>
            </a:r>
            <a:endParaRPr/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a.  	Canals de difusió de inclusió UPC</a:t>
            </a:r>
            <a:endParaRPr/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b.  	Novetats segons l’auditoria de Llei de Protecció de Dades</a:t>
            </a:r>
            <a:endParaRPr/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c.  	II Mapathon al Campus Nord.</a:t>
            </a:r>
            <a:endParaRPr/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d.  	Ràdio Inclusiva Les Corts</a:t>
            </a:r>
            <a:endParaRPr/>
          </a:p>
          <a:p>
            <a:pPr marL="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   3. Temes a treballar:</a:t>
            </a:r>
            <a:endParaRPr/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a.  	Protocol de malalties de llarga durada proposat pel Consell Estudiant</a:t>
            </a:r>
            <a:endParaRPr/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b.  	Accions de sensibilització i formació en inclusió per a estudiants universitaris</a:t>
            </a:r>
            <a:endParaRPr/>
          </a:p>
          <a:p>
            <a:pPr marL="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  4. Torn obert de paraules</a:t>
            </a:r>
            <a:endParaRPr/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3000">
                <a:solidFill>
                  <a:schemeClr val="dk2"/>
                </a:solidFill>
              </a:rPr>
              <a:t>2.a. Canals de difusió de inclusió UPC</a:t>
            </a:r>
            <a:endParaRPr sz="3000">
              <a:solidFill>
                <a:schemeClr val="dk2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93850" y="589500"/>
            <a:ext cx="8935500" cy="39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chemeClr val="dk1"/>
                </a:solidFill>
              </a:rPr>
              <a:t>Web del centre docent</a:t>
            </a:r>
            <a:r>
              <a:rPr lang="ca" sz="2000">
                <a:solidFill>
                  <a:schemeClr val="dk1"/>
                </a:solidFill>
              </a:rPr>
              <a:t>: incorporar el </a:t>
            </a:r>
            <a:r>
              <a:rPr lang="ca" sz="2000" i="1">
                <a:solidFill>
                  <a:schemeClr val="dk1"/>
                </a:solidFill>
              </a:rPr>
              <a:t>banner </a:t>
            </a:r>
            <a:r>
              <a:rPr lang="ca" sz="2000">
                <a:solidFill>
                  <a:schemeClr val="dk1"/>
                </a:solidFill>
              </a:rPr>
              <a:t>d’inclusió. La </a:t>
            </a:r>
            <a:r>
              <a:rPr lang="ca" sz="2000" i="1">
                <a:solidFill>
                  <a:schemeClr val="dk1"/>
                </a:solidFill>
              </a:rPr>
              <a:t>nova web</a:t>
            </a:r>
            <a:r>
              <a:rPr lang="ca" sz="2000">
                <a:solidFill>
                  <a:schemeClr val="dk1"/>
                </a:solidFill>
              </a:rPr>
              <a:t> d’inclusió és: </a:t>
            </a:r>
            <a:r>
              <a:rPr lang="ca" sz="2000" u="sng">
                <a:solidFill>
                  <a:schemeClr val="hlink"/>
                </a:solidFill>
                <a:hlinkClick r:id="rId3"/>
              </a:rPr>
              <a:t>https://inclusio.upc.edu/ca</a:t>
            </a:r>
            <a:endParaRPr sz="2000">
              <a:solidFill>
                <a:schemeClr val="dk1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chemeClr val="dk1"/>
                </a:solidFill>
              </a:rPr>
              <a:t>Jornades de Portes Obertes</a:t>
            </a:r>
            <a:r>
              <a:rPr lang="ca" sz="2000">
                <a:solidFill>
                  <a:schemeClr val="dk1"/>
                </a:solidFill>
              </a:rPr>
              <a:t>: Incorporar una diapositiva sobre la inclusió: al web</a:t>
            </a:r>
            <a:r>
              <a:rPr lang="ca" sz="2000">
                <a:solidFill>
                  <a:schemeClr val="dk1"/>
                </a:solidFill>
                <a:uFill>
                  <a:noFill/>
                </a:uFill>
                <a:hlinkClick r:id="rId4"/>
              </a:rPr>
              <a:t> </a:t>
            </a:r>
            <a:r>
              <a:rPr lang="ca" sz="2000" u="sng">
                <a:solidFill>
                  <a:schemeClr val="hlink"/>
                </a:solidFill>
                <a:hlinkClick r:id="rId4"/>
              </a:rPr>
              <a:t>https://inclusio.upc.edu/ca/docencia/recursos-dinformacio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chemeClr val="dk1"/>
                </a:solidFill>
              </a:rPr>
              <a:t>Saló d’Ensenyament</a:t>
            </a:r>
            <a:r>
              <a:rPr lang="ca" sz="2000">
                <a:solidFill>
                  <a:schemeClr val="dk1"/>
                </a:solidFill>
              </a:rPr>
              <a:t>: hi haurà díptics informatius. Si esteu interessats el centre també podeu tenir díptics per a les jornades de portes obertes, el període de matriculació, etc. </a:t>
            </a:r>
            <a:endParaRPr sz="2000">
              <a:solidFill>
                <a:schemeClr val="dk1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a" sz="2000" b="1">
                <a:solidFill>
                  <a:schemeClr val="dk1"/>
                </a:solidFill>
              </a:rPr>
              <a:t>Matrícula a la universitat</a:t>
            </a:r>
            <a:r>
              <a:rPr lang="ca" sz="2000">
                <a:solidFill>
                  <a:schemeClr val="dk1"/>
                </a:solidFill>
              </a:rPr>
              <a:t>: Donar informació (i el díptic) des de la Secretaria dels centres docents </a:t>
            </a:r>
            <a:endParaRPr sz="2000"/>
          </a:p>
        </p:txBody>
      </p:sp>
      <p:pic>
        <p:nvPicPr>
          <p:cNvPr id="69" name="Shape 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31813" y="1167000"/>
            <a:ext cx="3800475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82600"/>
            <a:ext cx="8520600" cy="5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 sz="3000">
                <a:solidFill>
                  <a:schemeClr val="dk2"/>
                </a:solidFill>
              </a:rPr>
              <a:t>2. b. Novetats - Llei de Protecció de Dades</a:t>
            </a:r>
            <a:endParaRPr sz="300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232050" y="645700"/>
            <a:ext cx="8679900" cy="39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 sz="2000" b="1">
                <a:solidFill>
                  <a:schemeClr val="dk1"/>
                </a:solidFill>
              </a:rPr>
              <a:t>No podem contactar amb els estudiants amb discapacitat o necessitats educatives si no ens donen el consentiment signat. </a:t>
            </a:r>
            <a:r>
              <a:rPr lang="ca" sz="2000">
                <a:solidFill>
                  <a:schemeClr val="dk1"/>
                </a:solidFill>
              </a:rPr>
              <a:t>Important que l’estudiant empleni i signi el formulari de sol·licitud de necessitats educatives.</a:t>
            </a:r>
            <a:endParaRPr sz="2000">
              <a:solidFill>
                <a:schemeClr val="dk1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chemeClr val="dk1"/>
                </a:solidFill>
              </a:rPr>
              <a:t>NOVETAT:</a:t>
            </a:r>
            <a:r>
              <a:rPr lang="ca" sz="2000">
                <a:solidFill>
                  <a:schemeClr val="dk1"/>
                </a:solidFill>
              </a:rPr>
              <a:t> Segons última auditoria externa de Llei de Protecció de dades. </a:t>
            </a:r>
            <a:r>
              <a:rPr lang="ca" sz="2000" b="1">
                <a:solidFill>
                  <a:schemeClr val="dk1"/>
                </a:solidFill>
              </a:rPr>
              <a:t>Els estudiants han lliurar directament a (GIC-Oficina d’Inclusió) el full de sol·licitud signat.</a:t>
            </a:r>
            <a:r>
              <a:rPr lang="ca" sz="2000">
                <a:solidFill>
                  <a:schemeClr val="dk1"/>
                </a:solidFill>
              </a:rPr>
              <a:t> Qui custòdia la documentació lliurada per l’estudiant. </a:t>
            </a:r>
            <a:r>
              <a:rPr lang="ca" sz="2000" i="1">
                <a:solidFill>
                  <a:schemeClr val="dk1"/>
                </a:solidFill>
              </a:rPr>
              <a:t>No pot circular entre terceres persones (Professors, companys, etc.) </a:t>
            </a:r>
            <a:endParaRPr sz="2000" i="1">
              <a:solidFill>
                <a:schemeClr val="dk1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 sz="2000">
                <a:solidFill>
                  <a:schemeClr val="dk1"/>
                </a:solidFill>
              </a:rPr>
              <a:t>Els estudiants han d’enviar el formulari de sol·licitud per: correu electrònic a: </a:t>
            </a:r>
            <a:r>
              <a:rPr lang="ca" sz="2000" u="sng">
                <a:solidFill>
                  <a:schemeClr val="hlink"/>
                </a:solidFill>
                <a:hlinkClick r:id="rId3"/>
              </a:rPr>
              <a:t>oficina.inclusio@upc.edu</a:t>
            </a:r>
            <a:r>
              <a:rPr lang="ca" sz="2000">
                <a:solidFill>
                  <a:schemeClr val="dk1"/>
                </a:solidFill>
              </a:rPr>
              <a:t>, pesencialment a l’Oficina inclusió o per correu postal a Oficina d’Inclusió </a:t>
            </a:r>
            <a:endParaRPr sz="2000">
              <a:solidFill>
                <a:schemeClr val="dk1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000"/>
              <a:t>2.c. </a:t>
            </a:r>
            <a:r>
              <a:rPr lang="ca" sz="3000" b="1" u="sng">
                <a:solidFill>
                  <a:schemeClr val="hlink"/>
                </a:solidFill>
                <a:hlinkClick r:id="rId3"/>
              </a:rPr>
              <a:t>II Mapathon d’Inclusió al Campus Nord</a:t>
            </a:r>
            <a:endParaRPr sz="3000" b="1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702075"/>
            <a:ext cx="8520600" cy="43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 b="1"/>
              <a:t>Objectiu:</a:t>
            </a:r>
            <a:r>
              <a:rPr lang="ca"/>
              <a:t> Experimentar alternativa per treballar col·laborativament l'accessibilitat dels espais.</a:t>
            </a:r>
            <a:endParaRPr/>
          </a:p>
          <a:p>
            <a:pPr marL="457200" lvl="0" indent="-2984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ca"/>
              <a:t>Sensibilitzar la comunitat UPC sobre l’accessibilitat per avançar cap a la universitat inclusiva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ca"/>
              <a:t>Fer avançar l’ús d’eines GIS per millorar l’accessibilitat (Mapathon com a prototip replicable per altres organitzacions)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ca"/>
              <a:t>Recollir informació clau d’accessibilitat del campus i comprometre'ns públicament per resoldre els punts crítics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          Lloc: Campus Nord de la UPC   -  Data: 13 de Març, de 17-19h	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					</a:t>
            </a:r>
            <a:r>
              <a:rPr lang="ca" b="1" u="sng">
                <a:solidFill>
                  <a:schemeClr val="hlink"/>
                </a:solidFill>
                <a:hlinkClick r:id="rId4"/>
              </a:rPr>
              <a:t>Inscripció imprescindible</a:t>
            </a:r>
            <a:endParaRPr b="1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138900"/>
            <a:ext cx="8520600" cy="54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000"/>
              <a:t>2.d. </a:t>
            </a:r>
            <a:r>
              <a:rPr lang="ca" sz="3000" b="1" u="sng">
                <a:solidFill>
                  <a:schemeClr val="hlink"/>
                </a:solidFill>
                <a:hlinkClick r:id="rId3"/>
              </a:rPr>
              <a:t>Ràdio Inclusiva Les Corts</a:t>
            </a:r>
            <a:endParaRPr sz="3000" b="1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814700"/>
            <a:ext cx="8520600" cy="37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Creació: Per iniciativa de diverses entitats amb el suport de l’Espai de Les Corts Inclusiva (20+20+20) de l’Ajuntament de Barcelona. - La UPC col·labora en l’Espai d’Inclusió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ca" b="1"/>
              <a:t>Busquem persones per col·laborar amb el projecte, fent la web de la Ràdio:</a:t>
            </a:r>
            <a:r>
              <a:rPr lang="ca"/>
              <a:t> </a:t>
            </a:r>
            <a:endParaRPr/>
          </a:p>
          <a:p>
            <a:pPr marL="457200" lvl="0" indent="-2984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ca"/>
              <a:t>Escollir una solució de gestió de continguts per una primera versió de la Web 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ca"/>
              <a:t>Dissenyar estructura de continguts en la màxima accessibilitat per als usuaris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ca"/>
              <a:t>Formar els gestors de continguts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Optatiu: pensar altres maneres de col·laborar amb el projecte: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ca"/>
              <a:t>col·laborar amb continguts de radio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ca"/>
              <a:t>universitat oberta al barri</a:t>
            </a:r>
            <a:endParaRPr/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50175" y="138900"/>
            <a:ext cx="8682000" cy="6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3.a Protocol d’actuació per estudiants amb malalties de llarga durada 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15050"/>
            <a:ext cx="8520600" cy="3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b="1">
                <a:solidFill>
                  <a:srgbClr val="000000"/>
                </a:solidFill>
              </a:rPr>
              <a:t>Proposta:</a:t>
            </a:r>
            <a:r>
              <a:rPr lang="ca"/>
              <a:t> Consell de l’estudiantat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ca" b="1">
                <a:solidFill>
                  <a:srgbClr val="000000"/>
                </a:solidFill>
              </a:rPr>
              <a:t>Objectiu:</a:t>
            </a:r>
            <a:r>
              <a:rPr lang="ca"/>
              <a:t> ajudar a prosseguir els seus estudis als estudiants de la UPC que per circumstàncies clíniques han d'interrompre la seva vida acadèmica. 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b="1"/>
              <a:t>RELACIONAR-HO AMB EL PROTOCOL D’INCLUSIÓ VIGENT</a:t>
            </a:r>
            <a:endParaRPr b="1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b="1">
                <a:solidFill>
                  <a:srgbClr val="000000"/>
                </a:solidFill>
              </a:rPr>
              <a:t>Malaltia de llarga durada</a:t>
            </a:r>
            <a:r>
              <a:rPr lang="ca" b="1"/>
              <a:t>:</a:t>
            </a:r>
            <a:r>
              <a:rPr lang="ca"/>
              <a:t> problema salut amb tractament hospitalari i mèdic. Durant 3 mesos consecutius o més del curs acadèmic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</a:rPr>
              <a:t>Inclou </a:t>
            </a:r>
            <a:r>
              <a:rPr lang="ca" b="1">
                <a:solidFill>
                  <a:srgbClr val="000000"/>
                </a:solidFill>
              </a:rPr>
              <a:t>malalties físiques, mentals i accidents greus </a:t>
            </a:r>
            <a:r>
              <a:rPr lang="ca">
                <a:solidFill>
                  <a:srgbClr val="000000"/>
                </a:solidFill>
              </a:rPr>
              <a:t>(aquests dos últims a considerar) </a:t>
            </a:r>
            <a:endParaRPr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>
                <a:solidFill>
                  <a:srgbClr val="000000"/>
                </a:solidFill>
              </a:rPr>
              <a:t>Comissió de Seguiment del Protocol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2315725" y="865400"/>
            <a:ext cx="4302600" cy="39126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3827175" y="2669250"/>
            <a:ext cx="2059800" cy="19137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3546825" y="1255400"/>
            <a:ext cx="19623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Protocol d’inclusió</a:t>
            </a: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6100325" y="1997325"/>
            <a:ext cx="25899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Actuacions davant de malalties sobrevingudes /LD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a"/>
              <a:t>Inici protcol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a"/>
              <a:t>Coordinació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a"/>
              <a:t>Accions de suport personal i acadèmic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a"/>
              <a:t>Criteris d’actuació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a"/>
              <a:t>Tancament intervenció cas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2" name="Shape 102"/>
          <p:cNvCxnSpPr>
            <a:stCxn id="101" idx="1"/>
          </p:cNvCxnSpPr>
          <p:nvPr/>
        </p:nvCxnSpPr>
        <p:spPr>
          <a:xfrm flipH="1">
            <a:off x="5204525" y="2802675"/>
            <a:ext cx="895800" cy="28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3850" y="0"/>
            <a:ext cx="9050100" cy="5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/>
              <a:t>Protocol de malalties de llarga durada: Actuacions</a:t>
            </a:r>
            <a:endParaRPr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50" y="808919"/>
            <a:ext cx="9050100" cy="4060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Presentació en pantalla (16:9)</PresentationFormat>
  <Paragraphs>91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3" baseType="lpstr">
      <vt:lpstr>Simple Light</vt:lpstr>
      <vt:lpstr>Reunió RIC - 5 març 2018 </vt:lpstr>
      <vt:lpstr>Reunió RIC - 5 març 2018: Ordre del dia</vt:lpstr>
      <vt:lpstr>2.a. Canals de difusió de inclusió UPC </vt:lpstr>
      <vt:lpstr>2. b. Novetats - Llei de Protecció de Dades</vt:lpstr>
      <vt:lpstr>2.c. II Mapathon d’Inclusió al Campus Nord</vt:lpstr>
      <vt:lpstr>2.d. Ràdio Inclusiva Les Corts</vt:lpstr>
      <vt:lpstr>3.a Protocol d’actuació per estudiants amb malalties de llarga durada </vt:lpstr>
      <vt:lpstr>Presentació del PowerPoint</vt:lpstr>
      <vt:lpstr>Protocol de malalties de llarga durada: Actuacions </vt:lpstr>
      <vt:lpstr>Protocol de malalties de llarga durada</vt:lpstr>
      <vt:lpstr>3.b. Oferta als centres d’accions de sensibilització sobre inclusió per a estudiants universitaris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 RIC - 5 març 2018 </dc:title>
  <dc:creator>Montserrat Vilalta</dc:creator>
  <cp:lastModifiedBy>upcnet</cp:lastModifiedBy>
  <cp:revision>1</cp:revision>
  <dcterms:modified xsi:type="dcterms:W3CDTF">2018-03-07T11:26:58Z</dcterms:modified>
</cp:coreProperties>
</file>